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80" r:id="rId3"/>
    <p:sldId id="272" r:id="rId4"/>
    <p:sldId id="273" r:id="rId5"/>
    <p:sldId id="263" r:id="rId6"/>
    <p:sldId id="265" r:id="rId7"/>
    <p:sldId id="264" r:id="rId8"/>
    <p:sldId id="266" r:id="rId9"/>
    <p:sldId id="274" r:id="rId10"/>
    <p:sldId id="270" r:id="rId11"/>
    <p:sldId id="279" r:id="rId12"/>
    <p:sldId id="276" r:id="rId13"/>
    <p:sldId id="275" r:id="rId14"/>
    <p:sldId id="278" r:id="rId15"/>
    <p:sldId id="277" r:id="rId16"/>
    <p:sldId id="268" r:id="rId17"/>
    <p:sldId id="269" r:id="rId18"/>
    <p:sldId id="267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DEBECE-DB7A-41B2-A37C-F98A080A459B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2333BE-C29E-4AF8-8894-511D4A9BAD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699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2333BE-C29E-4AF8-8894-511D4A9BAD8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816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066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189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513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467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298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855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386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519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753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44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5319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6E781-404D-44C6-B703-F02273FBDE16}" type="datetimeFigureOut">
              <a:rPr lang="zh-CN" altLang="en-US" smtClean="0"/>
              <a:t>2020/4/22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BE910-410F-40FB-AB00-7D01D3D2BB6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767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English Writing II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537776" y="4242501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en-US" altLang="zh-CN" sz="3600" b="1" dirty="0" smtClean="0">
                <a:latin typeface="Book Antiqua" panose="02040602050305030304" pitchFamily="18" charset="0"/>
              </a:rPr>
              <a:t>Week 9 OED Sample reading</a:t>
            </a:r>
            <a:endParaRPr lang="zh-CN" altLang="en-US" sz="36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258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9107" y="219903"/>
            <a:ext cx="10515600" cy="1325563"/>
          </a:xfrm>
        </p:spPr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Close-up reading: the structure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01521" y="1545466"/>
            <a:ext cx="10934163" cy="458487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Statement of the focus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Background information of the special update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Significant terms during the pandemic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Historical review of the pandemic-related terms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Restatement of the OED mission </a:t>
            </a: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21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7882" y="249215"/>
            <a:ext cx="10515600" cy="1325563"/>
          </a:xfrm>
        </p:spPr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Statement and restatement of the focus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7882" y="1574778"/>
            <a:ext cx="11500833" cy="505784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Opening paragraph: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It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is a consistent theme of </a:t>
            </a:r>
            <a:r>
              <a:rPr lang="en-US" altLang="zh-CN" sz="3200" b="1" i="1" u="sng" dirty="0">
                <a:latin typeface="Book Antiqua" panose="02040602050305030304" pitchFamily="18" charset="0"/>
              </a:rPr>
              <a:t>lexicography</a:t>
            </a:r>
            <a:r>
              <a:rPr lang="en-US" altLang="zh-CN" sz="3200" b="1" i="1" dirty="0">
                <a:latin typeface="Book Antiqua" panose="02040602050305030304" pitchFamily="18" charset="0"/>
              </a:rPr>
              <a:t> that great social change brings great linguistic change, and that has never been truer than in this current global crisis.” </a:t>
            </a:r>
            <a:endParaRPr lang="en-US" altLang="zh-CN" sz="3200" b="1" i="1" dirty="0" smtClean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Closing paragraph: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The OED will keep updating its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coverage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 to help tell the story of these times that will inevitably become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embedded in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our language. </a:t>
            </a:r>
            <a:endParaRPr lang="en-US" altLang="zh-CN" sz="3200" b="1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331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Merits of the article (1144 words)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4101"/>
            <a:ext cx="10958848" cy="4958367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A professional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perspective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– lexicographer’s view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A clear and powerful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focus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Rich and specific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examples and explanations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A historical review to add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weight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to the focus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Note: largely </a:t>
            </a:r>
            <a:r>
              <a:rPr lang="en-US" altLang="zh-CN" sz="3200" b="1" u="sng" dirty="0" smtClean="0">
                <a:latin typeface="Book Antiqua" panose="02040602050305030304" pitchFamily="18" charset="0"/>
              </a:rPr>
              <a:t>expository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589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Useful words and expressions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45466"/>
            <a:ext cx="10515600" cy="463149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An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exponential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 rise in …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u="sng" dirty="0" smtClean="0">
                <a:latin typeface="Book Antiqua" panose="02040602050305030304" pitchFamily="18" charset="0"/>
              </a:rPr>
              <a:t>Ushered in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a new vocabulary to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the general populace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The linguistic and social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context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Government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briefing sand edicts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u="sng" dirty="0" smtClean="0">
                <a:latin typeface="Book Antiqua" panose="02040602050305030304" pitchFamily="18" charset="0"/>
              </a:rPr>
              <a:t>Unsubstantiated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 media and online information </a:t>
            </a:r>
          </a:p>
          <a:p>
            <a:endParaRPr lang="zh-CN" altLang="en-US" i="1" dirty="0"/>
          </a:p>
        </p:txBody>
      </p:sp>
    </p:spTree>
    <p:extLst>
      <p:ext uri="{BB962C8B-B14F-4D97-AF65-F5344CB8AC3E}">
        <p14:creationId xmlns:p14="http://schemas.microsoft.com/office/powerpoint/2010/main" val="459487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Useful words and expressions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04091"/>
            <a:ext cx="10198994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u="sng" dirty="0">
                <a:latin typeface="Book Antiqua" panose="02040602050305030304" pitchFamily="18" charset="0"/>
              </a:rPr>
              <a:t>Proliferation</a:t>
            </a:r>
            <a:r>
              <a:rPr lang="en-US" altLang="zh-CN" sz="3200" b="1" i="1" dirty="0">
                <a:latin typeface="Book Antiqua" panose="02040602050305030304" pitchFamily="18" charset="0"/>
              </a:rPr>
              <a:t> of news around coronavirus 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To </a:t>
            </a:r>
            <a:r>
              <a:rPr lang="en-US" altLang="zh-CN" sz="3200" b="1" i="1" u="sng" dirty="0" smtClean="0">
                <a:latin typeface="Book Antiqua" panose="02040602050305030304" pitchFamily="18" charset="0"/>
              </a:rPr>
              <a:t>grabble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 (linguistically) with the epidemics they witnessed and experienced 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u="sng" dirty="0" smtClean="0">
                <a:latin typeface="Book Antiqua" panose="02040602050305030304" pitchFamily="18" charset="0"/>
              </a:rPr>
              <a:t>Virulently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 contagious diseases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Open the floodgate</a:t>
            </a:r>
          </a:p>
          <a:p>
            <a:pPr>
              <a:lnSpc>
                <a:spcPct val="150000"/>
              </a:lnSpc>
            </a:pP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4050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After-class sample reading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78794" y="1690688"/>
            <a:ext cx="10375006" cy="4486275"/>
          </a:xfrm>
        </p:spPr>
        <p:txBody>
          <a:bodyPr>
            <a:normAutofit/>
          </a:bodyPr>
          <a:lstStyle/>
          <a:p>
            <a:r>
              <a:rPr lang="en-US" altLang="zh-CN" sz="3200" b="1" i="1" dirty="0" smtClean="0">
                <a:latin typeface="Book Antiqua" panose="02040602050305030304" pitchFamily="18" charset="0"/>
              </a:rPr>
              <a:t>Why Do Balconies Inspire </a:t>
            </a:r>
            <a:r>
              <a:rPr lang="en-US" altLang="zh-CN" sz="3200" b="1" i="1" dirty="0">
                <a:latin typeface="Book Antiqua" panose="02040602050305030304" pitchFamily="18" charset="0"/>
              </a:rPr>
              <a:t>U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s? (BBC)</a:t>
            </a: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6784" y="2851848"/>
            <a:ext cx="6310648" cy="353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400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In-class writing 901: An outline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81664"/>
            <a:ext cx="11353800" cy="459529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Perspective: personal life, economy, education, etc.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Focus: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What is it?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Examples or supporting evidence (2-3)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Extended explanation or discussion (the “weight”)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Submission before the weekend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zh-CN" sz="3200" b="1" dirty="0" smtClean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632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574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0296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In today’s lesson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04552" y="1596980"/>
            <a:ext cx="10349248" cy="457998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Discussion of the topic</a:t>
            </a:r>
            <a:r>
              <a:rPr lang="en-US" altLang="zh-CN" sz="3200" b="1" dirty="0">
                <a:latin typeface="Book Antiqua" panose="02040602050305030304" pitchFamily="18" charset="0"/>
              </a:rPr>
              <a:t>s</a:t>
            </a:r>
            <a:r>
              <a:rPr lang="en-US" altLang="zh-CN" sz="3200" b="1" dirty="0" smtClean="0">
                <a:latin typeface="Book Antiqua" panose="02040602050305030304" pitchFamily="18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OED special update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In-class reading and sample analysis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In-class writing </a:t>
            </a:r>
          </a:p>
          <a:p>
            <a:pPr>
              <a:lnSpc>
                <a:spcPct val="150000"/>
              </a:lnSpc>
            </a:pP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698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6822" y="236336"/>
            <a:ext cx="10696977" cy="1579585"/>
          </a:xfrm>
        </p:spPr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What changes did the pandemic bring to our lives?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0832" y="1815921"/>
            <a:ext cx="10562967" cy="472654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Booming online teaching platforms and APPs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The rise of home theatre 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A boom in take-out food 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Hoarding of food and daily necessities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Saving instead of consuming </a:t>
            </a:r>
          </a:p>
          <a:p>
            <a:pPr>
              <a:lnSpc>
                <a:spcPct val="150000"/>
              </a:lnSpc>
            </a:pPr>
            <a:r>
              <a:rPr lang="en-US" altLang="zh-CN" b="1" dirty="0" smtClean="0">
                <a:latin typeface="Book Antiqua" panose="02040602050305030304" pitchFamily="18" charset="0"/>
              </a:rPr>
              <a:t>Social distancing in </a:t>
            </a:r>
            <a:r>
              <a:rPr lang="en-US" altLang="zh-CN" b="1" dirty="0">
                <a:latin typeface="Book Antiqua" panose="02040602050305030304" pitchFamily="18" charset="0"/>
              </a:rPr>
              <a:t>public </a:t>
            </a:r>
            <a:r>
              <a:rPr lang="en-US" altLang="zh-CN" b="1" dirty="0" smtClean="0">
                <a:latin typeface="Book Antiqua" panose="02040602050305030304" pitchFamily="18" charset="0"/>
              </a:rPr>
              <a:t>places</a:t>
            </a:r>
          </a:p>
          <a:p>
            <a:pPr>
              <a:lnSpc>
                <a:spcPct val="150000"/>
              </a:lnSpc>
            </a:pPr>
            <a:endParaRPr lang="zh-CN" altLang="en-US" b="1" dirty="0">
              <a:latin typeface="Book Antiqua" panose="0204060205030503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3675" y="2891985"/>
            <a:ext cx="3681471" cy="3650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746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4183" y="179774"/>
            <a:ext cx="11763633" cy="1303037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Book Antiqua" panose="02040602050305030304" pitchFamily="18" charset="0"/>
              </a:rPr>
              <a:t>What changes </a:t>
            </a:r>
            <a:r>
              <a:rPr lang="en-US" altLang="zh-CN" b="1" dirty="0" smtClean="0">
                <a:latin typeface="Book Antiqua" panose="02040602050305030304" pitchFamily="18" charset="0"/>
              </a:rPr>
              <a:t>did </a:t>
            </a:r>
            <a:r>
              <a:rPr lang="en-US" altLang="zh-CN" b="1" dirty="0">
                <a:latin typeface="Book Antiqua" panose="02040602050305030304" pitchFamily="18" charset="0"/>
              </a:rPr>
              <a:t>the pandemic bring to our lives?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43449"/>
            <a:ext cx="10515600" cy="453351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? Social </a:t>
            </a:r>
            <a:r>
              <a:rPr lang="en-US" altLang="zh-CN" sz="3200" b="1" dirty="0">
                <a:latin typeface="Book Antiqua" panose="02040602050305030304" pitchFamily="18" charset="0"/>
              </a:rPr>
              <a:t>relief for low-income and vulnerable groups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? Paying more attention to our health 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? Strict regulation of the wet markets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? New </a:t>
            </a:r>
            <a:r>
              <a:rPr lang="en-US" altLang="zh-CN" sz="3200" b="1" dirty="0">
                <a:latin typeface="Book Antiqua" panose="02040602050305030304" pitchFamily="18" charset="0"/>
              </a:rPr>
              <a:t>understanding of staying at home</a:t>
            </a:r>
          </a:p>
          <a:p>
            <a:pPr>
              <a:lnSpc>
                <a:spcPct val="150000"/>
              </a:lnSpc>
            </a:pPr>
            <a:r>
              <a:rPr lang="en-US" altLang="zh-CN" sz="3200" b="1" dirty="0" smtClean="0">
                <a:latin typeface="Book Antiqua" panose="02040602050305030304" pitchFamily="18" charset="0"/>
              </a:rPr>
              <a:t>? Abandon some traditional customs </a:t>
            </a:r>
          </a:p>
          <a:p>
            <a:pPr>
              <a:lnSpc>
                <a:spcPct val="150000"/>
              </a:lnSpc>
            </a:pPr>
            <a:endParaRPr lang="zh-CN" altLang="en-US" sz="32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794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76" y="1869674"/>
            <a:ext cx="8242479" cy="420238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OED new words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9575"/>
            <a:ext cx="6049804" cy="681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23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Book Antiqua" panose="02040602050305030304" pitchFamily="18" charset="0"/>
              </a:rPr>
              <a:t>OED hot words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71976" y="1569882"/>
            <a:ext cx="4616003" cy="460708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Covid-19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err="1" smtClean="0">
                <a:latin typeface="Book Antiqua" panose="02040602050305030304" pitchFamily="18" charset="0"/>
              </a:rPr>
              <a:t>Infodemic</a:t>
            </a:r>
            <a:endParaRPr lang="en-US" altLang="zh-CN" sz="3200" b="1" i="1" dirty="0">
              <a:latin typeface="Book Antiqua" panose="0204060205030503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self-isolation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self-quarantine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social distancing</a:t>
            </a:r>
            <a:endParaRPr lang="en-US" altLang="zh-CN" sz="3200" b="1" i="1" dirty="0">
              <a:latin typeface="Book Antiqua" panose="02040602050305030304" pitchFamily="18" charset="0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sz="half" idx="2"/>
          </p:nvPr>
        </p:nvSpPr>
        <p:spPr>
          <a:xfrm>
            <a:off x="4997003" y="1573438"/>
            <a:ext cx="6356797" cy="448627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Work from home (WFH)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PPE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Non-essential 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 smtClean="0">
                <a:latin typeface="Book Antiqua" panose="02040602050305030304" pitchFamily="18" charset="0"/>
              </a:rPr>
              <a:t>Ventilator </a:t>
            </a:r>
          </a:p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shelter in place</a:t>
            </a:r>
          </a:p>
          <a:p>
            <a:pPr>
              <a:lnSpc>
                <a:spcPct val="150000"/>
              </a:lnSpc>
            </a:pP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0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0845" y="99115"/>
            <a:ext cx="8650310" cy="661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61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346" y="138174"/>
            <a:ext cx="9084544" cy="660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30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Book Antiqua" panose="02040602050305030304" pitchFamily="18" charset="0"/>
              </a:rPr>
              <a:t>In-class </a:t>
            </a:r>
            <a:r>
              <a:rPr lang="en-US" altLang="zh-CN" b="1" dirty="0" smtClean="0">
                <a:latin typeface="Book Antiqua" panose="02040602050305030304" pitchFamily="18" charset="0"/>
              </a:rPr>
              <a:t>reading (15 minutes) </a:t>
            </a:r>
            <a:endParaRPr lang="zh-CN" altLang="en-US" b="1" dirty="0">
              <a:latin typeface="Book Antiqua" panose="0204060205030503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i="1" dirty="0">
                <a:latin typeface="Book Antiqua" panose="02040602050305030304" pitchFamily="18" charset="0"/>
              </a:rPr>
              <a:t>Social Change and Linguistic </a:t>
            </a:r>
            <a:r>
              <a:rPr lang="en-US" altLang="zh-CN" sz="3200" b="1" i="1" dirty="0" smtClean="0">
                <a:latin typeface="Book Antiqua" panose="02040602050305030304" pitchFamily="18" charset="0"/>
              </a:rPr>
              <a:t>Change: The language of Covid-19 </a:t>
            </a:r>
            <a:endParaRPr lang="zh-CN" altLang="en-US" sz="3200" b="1" i="1" dirty="0">
              <a:latin typeface="Book Antiqua" panose="02040602050305030304" pitchFamily="18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763" y="2809303"/>
            <a:ext cx="7164373" cy="357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88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399</Words>
  <Application>Microsoft Office PowerPoint</Application>
  <PresentationFormat>宽屏</PresentationFormat>
  <Paragraphs>69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等线</vt:lpstr>
      <vt:lpstr>等线 Light</vt:lpstr>
      <vt:lpstr>Arial</vt:lpstr>
      <vt:lpstr>Book Antiqua</vt:lpstr>
      <vt:lpstr>Office 主题​​</vt:lpstr>
      <vt:lpstr>English Writing II</vt:lpstr>
      <vt:lpstr>In today’s lesson </vt:lpstr>
      <vt:lpstr>What changes did the pandemic bring to our lives? </vt:lpstr>
      <vt:lpstr>What changes did the pandemic bring to our lives? </vt:lpstr>
      <vt:lpstr>OED new words </vt:lpstr>
      <vt:lpstr>OED hot words </vt:lpstr>
      <vt:lpstr>PowerPoint 演示文稿</vt:lpstr>
      <vt:lpstr>PowerPoint 演示文稿</vt:lpstr>
      <vt:lpstr>In-class reading (15 minutes) </vt:lpstr>
      <vt:lpstr>Close-up reading: the structure </vt:lpstr>
      <vt:lpstr>Statement and restatement of the focus</vt:lpstr>
      <vt:lpstr>Merits of the article (1144 words) </vt:lpstr>
      <vt:lpstr>Useful words and expressions</vt:lpstr>
      <vt:lpstr>Useful words and expressions</vt:lpstr>
      <vt:lpstr>After-class sample reading </vt:lpstr>
      <vt:lpstr>In-class writing 901: An outline 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 Ye</dc:creator>
  <cp:lastModifiedBy>ZHU Ye</cp:lastModifiedBy>
  <cp:revision>43</cp:revision>
  <dcterms:created xsi:type="dcterms:W3CDTF">2020-04-14T11:42:06Z</dcterms:created>
  <dcterms:modified xsi:type="dcterms:W3CDTF">2020-04-22T05:44:24Z</dcterms:modified>
</cp:coreProperties>
</file>

<file path=docProps/thumbnail.jpeg>
</file>